
<file path=[Content_Types].xml><?xml version="1.0" encoding="utf-8"?>
<Types xmlns="http://schemas.openxmlformats.org/package/2006/content-types"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media/image18.jpg" ContentType="image/jpeg"/>
  <Override PartName="/ppt/notesSlides/notesSlide8.xml" ContentType="application/vnd.openxmlformats-officedocument.presentationml.notesSlide+xml"/>
  <Override PartName="/ppt/media/image19.jpg" ContentType="image/jpeg"/>
  <Override PartName="/ppt/media/image20.jpg" ContentType="image/jpeg"/>
  <Override PartName="/ppt/notesSlides/notesSlide9.xml" ContentType="application/vnd.openxmlformats-officedocument.presentationml.notesSlide+xml"/>
  <Override PartName="/ppt/media/image21.jpg" ContentType="image/jpeg"/>
  <Override PartName="/ppt/media/image22.jpg" ContentType="image/jpeg"/>
  <Override PartName="/ppt/media/image23.jpg" ContentType="image/jpeg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media/image25.jpg" ContentType="image/jpeg"/>
  <Override PartName="/ppt/media/image26.jpg" ContentType="image/jpeg"/>
  <Override PartName="/ppt/media/image27.jpg" ContentType="image/jpeg"/>
  <Override PartName="/ppt/media/image28.jpg" ContentType="image/jpeg"/>
  <Override PartName="/ppt/notesSlides/notesSlide12.xml" ContentType="application/vnd.openxmlformats-officedocument.presentationml.notesSlide+xml"/>
  <Override PartName="/ppt/media/image29.jpg" ContentType="image/jpeg"/>
  <Override PartName="/ppt/media/image30.jpg" ContentType="image/jpeg"/>
  <Override PartName="/ppt/media/image31.jpg" ContentType="image/jpeg"/>
  <Override PartName="/ppt/media/image32.jpg" ContentType="image/jpeg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17"/>
  </p:notesMasterIdLst>
  <p:handoutMasterIdLst>
    <p:handoutMasterId r:id="rId18"/>
  </p:handoutMasterIdLst>
  <p:sldIdLst>
    <p:sldId id="325" r:id="rId2"/>
    <p:sldId id="410" r:id="rId3"/>
    <p:sldId id="398" r:id="rId4"/>
    <p:sldId id="402" r:id="rId5"/>
    <p:sldId id="401" r:id="rId6"/>
    <p:sldId id="411" r:id="rId7"/>
    <p:sldId id="399" r:id="rId8"/>
    <p:sldId id="400" r:id="rId9"/>
    <p:sldId id="405" r:id="rId10"/>
    <p:sldId id="409" r:id="rId11"/>
    <p:sldId id="404" r:id="rId12"/>
    <p:sldId id="406" r:id="rId13"/>
    <p:sldId id="407" r:id="rId14"/>
    <p:sldId id="408" r:id="rId15"/>
    <p:sldId id="403" r:id="rId16"/>
  </p:sldIdLst>
  <p:sldSz cx="12192000" cy="6858000"/>
  <p:notesSz cx="9144000" cy="6858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486D6FEB-72BD-46BC-8D3F-B9D73DDAB912}">
          <p14:sldIdLst>
            <p14:sldId id="325"/>
          </p14:sldIdLst>
        </p14:section>
        <p14:section name="Background" id="{01881EE3-0646-4AF4-BB42-C7686C27F6F2}">
          <p14:sldIdLst>
            <p14:sldId id="410"/>
            <p14:sldId id="398"/>
            <p14:sldId id="402"/>
            <p14:sldId id="401"/>
            <p14:sldId id="411"/>
          </p14:sldIdLst>
        </p14:section>
        <p14:section name="Hypothesis" id="{78A9863A-F6F8-4B8A-89DF-5E3A3832C477}">
          <p14:sldIdLst>
            <p14:sldId id="399"/>
          </p14:sldIdLst>
        </p14:section>
        <p14:section name="Methodology" id="{B364DBDA-AF33-45CB-A42A-88673E614272}">
          <p14:sldIdLst>
            <p14:sldId id="400"/>
          </p14:sldIdLst>
        </p14:section>
        <p14:section name="Results" id="{BFA91A4B-E688-4A39-AF52-F5AFA1FE235D}">
          <p14:sldIdLst>
            <p14:sldId id="405"/>
            <p14:sldId id="409"/>
            <p14:sldId id="404"/>
            <p14:sldId id="406"/>
            <p14:sldId id="407"/>
            <p14:sldId id="408"/>
          </p14:sldIdLst>
        </p14:section>
        <p14:section name="End" id="{950F8424-940E-475C-BBE0-36CB76D67C23}">
          <p14:sldIdLst>
            <p14:sldId id="403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40" autoAdjust="0"/>
    <p:restoredTop sz="93679" autoAdjust="0"/>
  </p:normalViewPr>
  <p:slideViewPr>
    <p:cSldViewPr snapToGrid="0">
      <p:cViewPr varScale="1">
        <p:scale>
          <a:sx n="121" d="100"/>
          <a:sy n="121" d="100"/>
        </p:scale>
        <p:origin x="1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30" d="100"/>
          <a:sy n="130" d="100"/>
        </p:scale>
        <p:origin x="1992" y="11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1C35596A-8FC1-3D3E-DBE3-DE4BDD9EE39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26CCECE-F2FD-9DC1-AC12-79F24EBEE21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E8D7B7-5FA7-4A98-9DCD-8B82AF1384E8}" type="datetimeFigureOut">
              <a:rPr lang="zh-CN" altLang="en-US" smtClean="0"/>
              <a:t>2024/10/17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2051E81-94F2-3297-1F19-6DF2CE1AE00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3201984-B00F-73D0-CC74-F6FCA99EDD5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1FFB58-34AD-484B-AEEE-1C3AAFF27BF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893339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E5D969-6373-4661-9025-3998CD8EB7C0}" type="datetimeFigureOut">
              <a:rPr lang="zh-CN" altLang="en-US" smtClean="0"/>
              <a:t>2024/10/17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290F14-7746-48F1-B8F8-996A202388A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356807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09034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133792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905591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147187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115735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752467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899587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266244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0" i="0" dirty="0">
                <a:solidFill>
                  <a:srgbClr val="1F1F1F"/>
                </a:solidFill>
                <a:effectLst/>
                <a:latin typeface="ElsevierGulliver"/>
              </a:rPr>
              <a:t> RBPs bind to RNA-binding motifs of the target transcripts and are involved in post-transcriptional processes such as RNA transport, stabilization, splicing, and decay.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061880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033846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996933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650784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073684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516217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0AE5E-5D3D-4B7A-86BB-81762055F21C}" type="datetime1">
              <a:rPr lang="en-CA" altLang="zh-CN" smtClean="0"/>
              <a:t>2024-10-17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C8A07-BCEC-4943-AE5D-D6F616D508C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305842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75CE1-3E2A-4037-9938-9B511F96C348}" type="datetime1">
              <a:rPr lang="en-CA" altLang="zh-CN" smtClean="0"/>
              <a:t>2024-10-17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C8A07-BCEC-4943-AE5D-D6F616D508C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258703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06375"/>
            <a:ext cx="2743200" cy="438785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06375"/>
            <a:ext cx="8026400" cy="438785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050937-2F6F-4611-9567-2F62D2181421}" type="datetime1">
              <a:rPr lang="en-CA" altLang="zh-CN" smtClean="0"/>
              <a:t>2024-10-17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C8A07-BCEC-4943-AE5D-D6F616D508C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617790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1C381-50CC-4357-A346-8309BBF07476}" type="datetime1">
              <a:rPr lang="en-CA" altLang="zh-CN" smtClean="0"/>
              <a:t>2024-10-17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68803" y="0"/>
            <a:ext cx="2844800" cy="365125"/>
          </a:xfrm>
        </p:spPr>
        <p:txBody>
          <a:bodyPr/>
          <a:lstStyle>
            <a:lvl1pPr>
              <a:defRPr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75DC8A07-BCEC-4943-AE5D-D6F616D508C7}" type="slidenum">
              <a:rPr lang="en-CA" smtClean="0">
                <a:ea typeface="Calibri" panose="020F0502020204030204" pitchFamily="34" charset="0"/>
              </a:rPr>
              <a:pPr/>
              <a:t>‹#›</a:t>
            </a:fld>
            <a:endParaRPr lang="en-CA" dirty="0"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71560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5333" b="1" cap="all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8458D-6CB9-463A-8A1E-4ADDCD57F00D}" type="datetime1">
              <a:rPr lang="en-CA" altLang="zh-CN" smtClean="0"/>
              <a:t>2024-10-17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C8A07-BCEC-4943-AE5D-D6F616D508C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012139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200151"/>
            <a:ext cx="5384800" cy="3394075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200151"/>
            <a:ext cx="5384800" cy="3394075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84FF6-DD41-4797-BB2D-81322D4C354C}" type="datetime1">
              <a:rPr lang="en-CA" altLang="zh-CN" smtClean="0"/>
              <a:t>2024-10-17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1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C8A07-BCEC-4943-AE5D-D6F616D508C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645081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28CB4-506B-4B64-95C6-6B576D8528A0}" type="datetime1">
              <a:rPr lang="en-CA" altLang="zh-CN" smtClean="0"/>
              <a:t>2024-10-17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1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C8A07-BCEC-4943-AE5D-D6F616D508C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798598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0F2E6-D7DE-432F-B942-249712F5295F}" type="datetime1">
              <a:rPr lang="en-CA" altLang="zh-CN" smtClean="0"/>
              <a:t>2024-10-17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C8A07-BCEC-4943-AE5D-D6F616D508C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25416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81001C-00A9-45E8-90A9-842CB3926890}" type="datetime1">
              <a:rPr lang="en-CA" altLang="zh-CN" smtClean="0"/>
              <a:t>2024-10-17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C8A07-BCEC-4943-AE5D-D6F616D508C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499301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3049"/>
            <a:ext cx="4011084" cy="1162051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2"/>
            <a:ext cx="6815667" cy="5853113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2"/>
            <a:ext cx="4011084" cy="46910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FB321-E107-4995-A390-419875011E48}" type="datetime1">
              <a:rPr lang="en-CA" altLang="zh-CN" smtClean="0"/>
              <a:t>2024-10-17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1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C8A07-BCEC-4943-AE5D-D6F616D508C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130901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9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92511-096F-4721-BA90-F9A24FDB7A01}" type="datetime1">
              <a:rPr lang="en-CA" altLang="zh-CN" smtClean="0"/>
              <a:t>2024-10-17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1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C8A07-BCEC-4943-AE5D-D6F616D508C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203188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901FE7-E34A-46BE-B9B1-C04C174F18D9}" type="datetime1">
              <a:rPr lang="en-CA" altLang="zh-CN" smtClean="0"/>
              <a:t>2024-10-17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CA"/>
              <a:t>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DC8A07-BCEC-4943-AE5D-D6F616D508C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091423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1219170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anose="020B0604020202020204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2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g"/><Relationship Id="rId5" Type="http://schemas.openxmlformats.org/officeDocument/2006/relationships/image" Target="../media/image21.jpg"/><Relationship Id="rId4" Type="http://schemas.openxmlformats.org/officeDocument/2006/relationships/image" Target="../media/image5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jpeg"/><Relationship Id="rId4" Type="http://schemas.openxmlformats.org/officeDocument/2006/relationships/image" Target="../media/image5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g"/><Relationship Id="rId3" Type="http://schemas.openxmlformats.org/officeDocument/2006/relationships/image" Target="../media/image2.jpeg"/><Relationship Id="rId7" Type="http://schemas.openxmlformats.org/officeDocument/2006/relationships/image" Target="../media/image27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g"/><Relationship Id="rId5" Type="http://schemas.openxmlformats.org/officeDocument/2006/relationships/image" Target="../media/image25.jpg"/><Relationship Id="rId4" Type="http://schemas.openxmlformats.org/officeDocument/2006/relationships/image" Target="../media/image5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g"/><Relationship Id="rId3" Type="http://schemas.openxmlformats.org/officeDocument/2006/relationships/image" Target="../media/image2.jpeg"/><Relationship Id="rId7" Type="http://schemas.openxmlformats.org/officeDocument/2006/relationships/image" Target="../media/image3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jpg"/><Relationship Id="rId5" Type="http://schemas.openxmlformats.org/officeDocument/2006/relationships/image" Target="../media/image29.jpg"/><Relationship Id="rId4" Type="http://schemas.openxmlformats.org/officeDocument/2006/relationships/image" Target="../media/image5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jpeg"/><Relationship Id="rId4" Type="http://schemas.openxmlformats.org/officeDocument/2006/relationships/image" Target="../media/image5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g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jpe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2.jpe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g"/><Relationship Id="rId4" Type="http://schemas.openxmlformats.org/officeDocument/2006/relationships/image" Target="../media/image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g"/><Relationship Id="rId5" Type="http://schemas.openxmlformats.org/officeDocument/2006/relationships/image" Target="../media/image19.jpg"/><Relationship Id="rId4" Type="http://schemas.openxmlformats.org/officeDocument/2006/relationships/image" Target="../media/image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08A397-37C7-14C4-3901-D08D5C8FEE1D}"/>
              </a:ext>
            </a:extLst>
          </p:cNvPr>
          <p:cNvSpPr txBox="1">
            <a:spLocks/>
          </p:cNvSpPr>
          <p:nvPr/>
        </p:nvSpPr>
        <p:spPr>
          <a:xfrm>
            <a:off x="1098605" y="1513772"/>
            <a:ext cx="999479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1219170" rtl="0" eaLnBrk="1" latinLnBrk="0" hangingPunct="1">
              <a:spcBef>
                <a:spcPct val="0"/>
              </a:spcBef>
              <a:buNone/>
              <a:defRPr sz="586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Somatic Mutational Landscape of RNA Binding Protein (RBP) Genes Across Cell Types/Tissues during Mouse Aging</a:t>
            </a:r>
            <a:endParaRPr lang="zh-CN" altLang="en-US" sz="3600" b="1" dirty="0">
              <a:latin typeface="Calibri" panose="020F0502020204030204" pitchFamily="34" charset="0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8" name="副标题 2">
            <a:extLst>
              <a:ext uri="{FF2B5EF4-FFF2-40B4-BE49-F238E27FC236}">
                <a16:creationId xmlns:a16="http://schemas.microsoft.com/office/drawing/2014/main" id="{6D63E389-233C-5EFD-A933-4D45CD7D7A89}"/>
              </a:ext>
            </a:extLst>
          </p:cNvPr>
          <p:cNvSpPr txBox="1">
            <a:spLocks/>
          </p:cNvSpPr>
          <p:nvPr/>
        </p:nvSpPr>
        <p:spPr>
          <a:xfrm>
            <a:off x="1524000" y="3688465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Presenter: Gexin Liu</a:t>
            </a:r>
          </a:p>
          <a:p>
            <a:r>
              <a:rPr lang="en-US" altLang="zh-CN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E-mail: GexinLiu@link.cuhk.edu.hk</a:t>
            </a:r>
          </a:p>
          <a:p>
            <a:r>
              <a:rPr lang="en-US" altLang="zh-CN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Supervisor: Prof. </a:t>
            </a:r>
            <a:r>
              <a:rPr lang="en-US" altLang="zh-CN" sz="20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Huating</a:t>
            </a:r>
            <a:r>
              <a:rPr lang="en-US" altLang="zh-CN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Wang</a:t>
            </a:r>
          </a:p>
          <a:p>
            <a:r>
              <a:rPr lang="en-US" altLang="zh-CN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Department: Department of </a:t>
            </a:r>
            <a:r>
              <a:rPr lang="en-US" altLang="zh-CN" sz="20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Orthopaedics</a:t>
            </a:r>
            <a:r>
              <a:rPr lang="en-US" altLang="zh-CN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and Traumatology</a:t>
            </a:r>
          </a:p>
          <a:p>
            <a:r>
              <a:rPr lang="en-US" altLang="zh-CN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University: The Chinese University of Hong Kong</a:t>
            </a:r>
          </a:p>
          <a:p>
            <a:endParaRPr lang="en-US" altLang="zh-CN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3BF61AC2-9A5E-AF7B-A883-7DDA10C152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2836084" cy="1440000"/>
          </a:xfrm>
          <a:prstGeom prst="rect">
            <a:avLst/>
          </a:prstGeom>
        </p:spPr>
      </p:pic>
      <p:pic>
        <p:nvPicPr>
          <p:cNvPr id="16" name="Picture 5">
            <a:extLst>
              <a:ext uri="{FF2B5EF4-FFF2-40B4-BE49-F238E27FC236}">
                <a16:creationId xmlns:a16="http://schemas.microsoft.com/office/drawing/2014/main" id="{6F267F5C-0A8C-63DA-1C9A-F247BE0014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01870" y="0"/>
            <a:ext cx="2190130" cy="1260000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84EB8FF2-6CBD-BF3A-AC09-F32A5F878E37}"/>
              </a:ext>
            </a:extLst>
          </p:cNvPr>
          <p:cNvSpPr txBox="1"/>
          <p:nvPr/>
        </p:nvSpPr>
        <p:spPr>
          <a:xfrm>
            <a:off x="9688995" y="5041809"/>
            <a:ext cx="25030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Date: 2024/11/02</a:t>
            </a:r>
          </a:p>
          <a:p>
            <a:r>
              <a:rPr lang="en-US" altLang="zh-C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Time: 07:45 - 10:00</a:t>
            </a:r>
          </a:p>
          <a:p>
            <a:r>
              <a:rPr lang="en-US" altLang="zh-C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Meeting Room: s426</a:t>
            </a:r>
          </a:p>
          <a:p>
            <a:r>
              <a:rPr lang="en-US" altLang="zh-C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Presentation Code: 3.15</a:t>
            </a:r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6" name="灯片编号占位符 25">
            <a:extLst>
              <a:ext uri="{FF2B5EF4-FFF2-40B4-BE49-F238E27FC236}">
                <a16:creationId xmlns:a16="http://schemas.microsoft.com/office/drawing/2014/main" id="{F55DEBF6-9223-70C0-AADA-A080B331C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C8A07-BCEC-4943-AE5D-D6F616D508C7}" type="slidenum">
              <a:rPr lang="en-CA" smtClean="0">
                <a:ea typeface="Calibri" panose="020F0502020204030204" pitchFamily="34" charset="0"/>
              </a:rPr>
              <a:pPr/>
              <a:t>1</a:t>
            </a:fld>
            <a:endParaRPr lang="en-CA" dirty="0">
              <a:ea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图片 56">
            <a:extLst>
              <a:ext uri="{FF2B5EF4-FFF2-40B4-BE49-F238E27FC236}">
                <a16:creationId xmlns:a16="http://schemas.microsoft.com/office/drawing/2014/main" id="{368B4334-D79F-4824-69B2-AFCE655244D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000" t="20447" r="-91" b="76970"/>
          <a:stretch>
            <a:fillRect/>
          </a:stretch>
        </p:blipFill>
        <p:spPr>
          <a:xfrm>
            <a:off x="12192001" y="1402258"/>
            <a:ext cx="11108" cy="177143"/>
          </a:xfrm>
          <a:custGeom>
            <a:avLst/>
            <a:gdLst>
              <a:gd name="connsiteX0" fmla="*/ 0 w 8331"/>
              <a:gd name="connsiteY0" fmla="*/ 0 h 132857"/>
              <a:gd name="connsiteX1" fmla="*/ 8331 w 8331"/>
              <a:gd name="connsiteY1" fmla="*/ 0 h 132857"/>
              <a:gd name="connsiteX2" fmla="*/ 0 w 8331"/>
              <a:gd name="connsiteY2" fmla="*/ 132857 h 132857"/>
              <a:gd name="connsiteX3" fmla="*/ 0 w 8331"/>
              <a:gd name="connsiteY3" fmla="*/ 0 h 132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31" h="132857">
                <a:moveTo>
                  <a:pt x="0" y="0"/>
                </a:moveTo>
                <a:lnTo>
                  <a:pt x="8331" y="0"/>
                </a:lnTo>
                <a:lnTo>
                  <a:pt x="0" y="132857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795AD8E-A127-435B-2870-C1782CC39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C8A07-BCEC-4943-AE5D-D6F616D508C7}" type="slidenum">
              <a:rPr lang="en-CA" smtClean="0">
                <a:ea typeface="Calibri" panose="020F0502020204030204" pitchFamily="34" charset="0"/>
              </a:rPr>
              <a:pPr/>
              <a:t>10</a:t>
            </a:fld>
            <a:endParaRPr lang="en-CA" dirty="0">
              <a:ea typeface="Calibri" panose="020F0502020204030204" pitchFamily="34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A88FF0A-7521-9B3C-549E-5081A1B09335}"/>
              </a:ext>
            </a:extLst>
          </p:cNvPr>
          <p:cNvSpPr txBox="1"/>
          <p:nvPr/>
        </p:nvSpPr>
        <p:spPr>
          <a:xfrm>
            <a:off x="721467" y="0"/>
            <a:ext cx="1074906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 Overview of Identified RBP Mutations</a:t>
            </a:r>
            <a:endParaRPr lang="zh-CN" altLang="en-US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B2366CBF-E267-7FBF-AFF3-93A11867F96B}"/>
              </a:ext>
            </a:extLst>
          </p:cNvPr>
          <p:cNvGrpSpPr>
            <a:grpSpLocks noChangeAspect="1"/>
          </p:cNvGrpSpPr>
          <p:nvPr/>
        </p:nvGrpSpPr>
        <p:grpSpPr>
          <a:xfrm>
            <a:off x="78393" y="1935577"/>
            <a:ext cx="3960000" cy="2747703"/>
            <a:chOff x="-316886" y="4932647"/>
            <a:chExt cx="2293385" cy="1591298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95DAA25B-B69D-CD9D-203F-AA1C7761BCA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16886" y="4995020"/>
              <a:ext cx="2293385" cy="1528925"/>
            </a:xfrm>
            <a:prstGeom prst="rect">
              <a:avLst/>
            </a:prstGeom>
          </p:spPr>
        </p:pic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FD41BB7B-FEF5-0B47-0D1D-D3A853A78454}"/>
                </a:ext>
              </a:extLst>
            </p:cNvPr>
            <p:cNvSpPr txBox="1"/>
            <p:nvPr/>
          </p:nvSpPr>
          <p:spPr>
            <a:xfrm>
              <a:off x="707634" y="4932647"/>
              <a:ext cx="244345" cy="1782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4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3m</a:t>
              </a:r>
              <a:endParaRPr lang="zh-CN" altLang="en-US" sz="1400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62A5DC10-C05A-F7C7-0780-3EE120688C8C}"/>
              </a:ext>
            </a:extLst>
          </p:cNvPr>
          <p:cNvGrpSpPr>
            <a:grpSpLocks noChangeAspect="1"/>
          </p:cNvGrpSpPr>
          <p:nvPr/>
        </p:nvGrpSpPr>
        <p:grpSpPr>
          <a:xfrm>
            <a:off x="4115998" y="1935577"/>
            <a:ext cx="3960000" cy="2747701"/>
            <a:chOff x="1980337" y="4983831"/>
            <a:chExt cx="1371280" cy="951482"/>
          </a:xfrm>
        </p:grpSpPr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1000EA77-1D27-67D8-25B1-BC5CF8657D4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80337" y="5021126"/>
              <a:ext cx="1371280" cy="914187"/>
            </a:xfrm>
            <a:prstGeom prst="rect">
              <a:avLst/>
            </a:prstGeom>
          </p:spPr>
        </p:pic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7A8090A6-68AF-6689-A42C-2913764ADA46}"/>
                </a:ext>
              </a:extLst>
            </p:cNvPr>
            <p:cNvSpPr txBox="1"/>
            <p:nvPr/>
          </p:nvSpPr>
          <p:spPr>
            <a:xfrm>
              <a:off x="2559207" y="4983831"/>
              <a:ext cx="282260" cy="1065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18m</a:t>
              </a:r>
              <a:endParaRPr lang="zh-CN" altLang="en-US" sz="1400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8F42BDEF-EDDF-FB5E-FF60-B162D28BACB2}"/>
              </a:ext>
            </a:extLst>
          </p:cNvPr>
          <p:cNvGrpSpPr>
            <a:grpSpLocks noChangeAspect="1"/>
          </p:cNvGrpSpPr>
          <p:nvPr/>
        </p:nvGrpSpPr>
        <p:grpSpPr>
          <a:xfrm>
            <a:off x="8153603" y="1935577"/>
            <a:ext cx="3960000" cy="2747701"/>
            <a:chOff x="3681503" y="4980622"/>
            <a:chExt cx="1489279" cy="1033357"/>
          </a:xfrm>
        </p:grpSpPr>
        <p:pic>
          <p:nvPicPr>
            <p:cNvPr id="23" name="图片 22">
              <a:extLst>
                <a:ext uri="{FF2B5EF4-FFF2-40B4-BE49-F238E27FC236}">
                  <a16:creationId xmlns:a16="http://schemas.microsoft.com/office/drawing/2014/main" id="{725AEF88-FA0E-49FD-9B47-7999E7BD3D8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81503" y="5021126"/>
              <a:ext cx="1489279" cy="992853"/>
            </a:xfrm>
            <a:prstGeom prst="rect">
              <a:avLst/>
            </a:prstGeom>
          </p:spPr>
        </p:pic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5AD87424-C3F2-3507-9805-2630ACF1FF4E}"/>
                </a:ext>
              </a:extLst>
            </p:cNvPr>
            <p:cNvSpPr txBox="1"/>
            <p:nvPr/>
          </p:nvSpPr>
          <p:spPr>
            <a:xfrm>
              <a:off x="4345491" y="4980622"/>
              <a:ext cx="210935" cy="1157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24m</a:t>
              </a:r>
              <a:endParaRPr lang="zh-CN" altLang="en-US" sz="1400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44A78A89-8419-6526-93BE-6C891518F1A2}"/>
              </a:ext>
            </a:extLst>
          </p:cNvPr>
          <p:cNvSpPr txBox="1"/>
          <p:nvPr/>
        </p:nvSpPr>
        <p:spPr>
          <a:xfrm>
            <a:off x="7743741" y="1079092"/>
            <a:ext cx="43698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Ti (Transition mutation): A ↔ G, or C ↔ 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Tv (Transversion mutation): A/G ↔ C/T.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3351E42-9468-6B7B-6079-BF770E12A122}"/>
              </a:ext>
            </a:extLst>
          </p:cNvPr>
          <p:cNvSpPr txBox="1"/>
          <p:nvPr/>
        </p:nvSpPr>
        <p:spPr>
          <a:xfrm>
            <a:off x="0" y="0"/>
            <a:ext cx="851338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dirty="0"/>
              <a:t>Results</a:t>
            </a:r>
            <a:endParaRPr lang="zh-CN" altLang="en-US" dirty="0"/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726B0688-4E91-D7FC-D2F2-71E1AB019E12}"/>
              </a:ext>
            </a:extLst>
          </p:cNvPr>
          <p:cNvCxnSpPr/>
          <p:nvPr/>
        </p:nvCxnSpPr>
        <p:spPr>
          <a:xfrm>
            <a:off x="0" y="575036"/>
            <a:ext cx="1220400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985193A3-339E-8986-A120-600DEACB1BBB}"/>
              </a:ext>
            </a:extLst>
          </p:cNvPr>
          <p:cNvSpPr txBox="1"/>
          <p:nvPr/>
        </p:nvSpPr>
        <p:spPr>
          <a:xfrm>
            <a:off x="478181" y="5165011"/>
            <a:ext cx="1123563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800" dirty="0">
                <a:effectLst/>
                <a:latin typeface="Calibri" panose="020F0502020204030204" pitchFamily="34" charset="0"/>
                <a:ea typeface="DengXian" panose="02010600030101010101" pitchFamily="2" charset="-122"/>
              </a:rPr>
              <a:t>In the 24-month-old age group, the proportion of ‘C &gt; T’ mutations is higher compared to the other two age groups.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In the 24-month-old age group, ‘transversion mutations’ occur at a higher proportion than ‘transition mutations’.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55284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图片 56">
            <a:extLst>
              <a:ext uri="{FF2B5EF4-FFF2-40B4-BE49-F238E27FC236}">
                <a16:creationId xmlns:a16="http://schemas.microsoft.com/office/drawing/2014/main" id="{368B4334-D79F-4824-69B2-AFCE655244D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000" t="20447" r="-91" b="76970"/>
          <a:stretch>
            <a:fillRect/>
          </a:stretch>
        </p:blipFill>
        <p:spPr>
          <a:xfrm>
            <a:off x="12192001" y="1402258"/>
            <a:ext cx="11108" cy="177143"/>
          </a:xfrm>
          <a:custGeom>
            <a:avLst/>
            <a:gdLst>
              <a:gd name="connsiteX0" fmla="*/ 0 w 8331"/>
              <a:gd name="connsiteY0" fmla="*/ 0 h 132857"/>
              <a:gd name="connsiteX1" fmla="*/ 8331 w 8331"/>
              <a:gd name="connsiteY1" fmla="*/ 0 h 132857"/>
              <a:gd name="connsiteX2" fmla="*/ 0 w 8331"/>
              <a:gd name="connsiteY2" fmla="*/ 132857 h 132857"/>
              <a:gd name="connsiteX3" fmla="*/ 0 w 8331"/>
              <a:gd name="connsiteY3" fmla="*/ 0 h 132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31" h="132857">
                <a:moveTo>
                  <a:pt x="0" y="0"/>
                </a:moveTo>
                <a:lnTo>
                  <a:pt x="8331" y="0"/>
                </a:lnTo>
                <a:lnTo>
                  <a:pt x="0" y="132857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795AD8E-A127-435B-2870-C1782CC39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C8A07-BCEC-4943-AE5D-D6F616D508C7}" type="slidenum">
              <a:rPr lang="en-CA" smtClean="0">
                <a:ea typeface="Calibri" panose="020F0502020204030204" pitchFamily="34" charset="0"/>
              </a:rPr>
              <a:pPr/>
              <a:t>11</a:t>
            </a:fld>
            <a:endParaRPr lang="en-CA" dirty="0">
              <a:ea typeface="Calibri" panose="020F0502020204030204" pitchFamily="34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A88FF0A-7521-9B3C-549E-5081A1B09335}"/>
              </a:ext>
            </a:extLst>
          </p:cNvPr>
          <p:cNvSpPr txBox="1"/>
          <p:nvPr/>
        </p:nvSpPr>
        <p:spPr>
          <a:xfrm>
            <a:off x="721467" y="0"/>
            <a:ext cx="1074906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Variation in RBP Mutation Dynamics Across Tissues with Aging</a:t>
            </a:r>
            <a:endParaRPr lang="zh-CN" altLang="en-US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67BD014-7EDF-4BBE-157B-8B1F631FE2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996" y="846845"/>
            <a:ext cx="11700001" cy="4680000"/>
          </a:xfrm>
          <a:prstGeom prst="rect">
            <a:avLst/>
          </a:prstGeom>
        </p:spPr>
      </p:pic>
      <p:sp>
        <p:nvSpPr>
          <p:cNvPr id="3" name="椭圆 2">
            <a:extLst>
              <a:ext uri="{FF2B5EF4-FFF2-40B4-BE49-F238E27FC236}">
                <a16:creationId xmlns:a16="http://schemas.microsoft.com/office/drawing/2014/main" id="{37F2D004-E15C-43EC-9D6E-DB53C2616FBA}"/>
              </a:ext>
            </a:extLst>
          </p:cNvPr>
          <p:cNvSpPr/>
          <p:nvPr/>
        </p:nvSpPr>
        <p:spPr>
          <a:xfrm>
            <a:off x="8972063" y="4234053"/>
            <a:ext cx="273295" cy="36732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E65BA0B1-D076-9200-D710-20C9F9F6628A}"/>
              </a:ext>
            </a:extLst>
          </p:cNvPr>
          <p:cNvSpPr/>
          <p:nvPr/>
        </p:nvSpPr>
        <p:spPr>
          <a:xfrm>
            <a:off x="10394055" y="4234046"/>
            <a:ext cx="273295" cy="52363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FDFABC7D-5930-5E53-73F6-9068220AE1F9}"/>
              </a:ext>
            </a:extLst>
          </p:cNvPr>
          <p:cNvSpPr/>
          <p:nvPr/>
        </p:nvSpPr>
        <p:spPr>
          <a:xfrm>
            <a:off x="5611685" y="4234049"/>
            <a:ext cx="273295" cy="840800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AE5CD7A5-E8E3-27C9-CCDF-6B296C9A8990}"/>
              </a:ext>
            </a:extLst>
          </p:cNvPr>
          <p:cNvSpPr/>
          <p:nvPr/>
        </p:nvSpPr>
        <p:spPr>
          <a:xfrm>
            <a:off x="4184356" y="4226171"/>
            <a:ext cx="273295" cy="427332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E74D61C7-7B77-D59B-6334-1D04575DF869}"/>
              </a:ext>
            </a:extLst>
          </p:cNvPr>
          <p:cNvSpPr/>
          <p:nvPr/>
        </p:nvSpPr>
        <p:spPr>
          <a:xfrm>
            <a:off x="9446911" y="4229694"/>
            <a:ext cx="273295" cy="49362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88871AF-7833-DA00-4931-7DC1EF60BCD1}"/>
              </a:ext>
            </a:extLst>
          </p:cNvPr>
          <p:cNvSpPr txBox="1"/>
          <p:nvPr/>
        </p:nvSpPr>
        <p:spPr>
          <a:xfrm>
            <a:off x="0" y="0"/>
            <a:ext cx="851338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dirty="0"/>
              <a:t>Results</a:t>
            </a:r>
            <a:endParaRPr lang="zh-CN" altLang="en-US" dirty="0"/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DB192023-CE0A-39EF-3D72-F9C9A359FF30}"/>
              </a:ext>
            </a:extLst>
          </p:cNvPr>
          <p:cNvCxnSpPr/>
          <p:nvPr/>
        </p:nvCxnSpPr>
        <p:spPr>
          <a:xfrm>
            <a:off x="0" y="523107"/>
            <a:ext cx="1220400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BECBA51A-DD42-2B47-551B-9200ABA00FF4}"/>
              </a:ext>
            </a:extLst>
          </p:cNvPr>
          <p:cNvSpPr txBox="1"/>
          <p:nvPr/>
        </p:nvSpPr>
        <p:spPr>
          <a:xfrm>
            <a:off x="478179" y="5468731"/>
            <a:ext cx="1123563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800" dirty="0">
                <a:effectLst/>
                <a:latin typeface="Calibri" panose="020F0502020204030204" pitchFamily="34" charset="0"/>
                <a:ea typeface="DengXian" panose="02010600030101010101" pitchFamily="2" charset="-122"/>
              </a:rPr>
              <a:t>Certain tissues, such as the skin, spleen and tongue, exhibit a significant increase in RBP mutations with aging.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In certain tissues, like the heart and limb muscle, there is little change in the number of RBP mutations with aging.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79465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animBg="1"/>
      <p:bldP spid="9" grpId="0" animBg="1"/>
      <p:bldP spid="10" grpId="0" animBg="1"/>
      <p:bldP spid="1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图片 56">
            <a:extLst>
              <a:ext uri="{FF2B5EF4-FFF2-40B4-BE49-F238E27FC236}">
                <a16:creationId xmlns:a16="http://schemas.microsoft.com/office/drawing/2014/main" id="{368B4334-D79F-4824-69B2-AFCE655244D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000" t="20447" r="-91" b="76970"/>
          <a:stretch>
            <a:fillRect/>
          </a:stretch>
        </p:blipFill>
        <p:spPr>
          <a:xfrm>
            <a:off x="12192001" y="1402258"/>
            <a:ext cx="11108" cy="177143"/>
          </a:xfrm>
          <a:custGeom>
            <a:avLst/>
            <a:gdLst>
              <a:gd name="connsiteX0" fmla="*/ 0 w 8331"/>
              <a:gd name="connsiteY0" fmla="*/ 0 h 132857"/>
              <a:gd name="connsiteX1" fmla="*/ 8331 w 8331"/>
              <a:gd name="connsiteY1" fmla="*/ 0 h 132857"/>
              <a:gd name="connsiteX2" fmla="*/ 0 w 8331"/>
              <a:gd name="connsiteY2" fmla="*/ 132857 h 132857"/>
              <a:gd name="connsiteX3" fmla="*/ 0 w 8331"/>
              <a:gd name="connsiteY3" fmla="*/ 0 h 132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31" h="132857">
                <a:moveTo>
                  <a:pt x="0" y="0"/>
                </a:moveTo>
                <a:lnTo>
                  <a:pt x="8331" y="0"/>
                </a:lnTo>
                <a:lnTo>
                  <a:pt x="0" y="132857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795AD8E-A127-435B-2870-C1782CC39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C8A07-BCEC-4943-AE5D-D6F616D508C7}" type="slidenum">
              <a:rPr lang="en-CA" smtClean="0">
                <a:ea typeface="Calibri" panose="020F0502020204030204" pitchFamily="34" charset="0"/>
              </a:rPr>
              <a:pPr/>
              <a:t>12</a:t>
            </a:fld>
            <a:endParaRPr lang="en-CA" dirty="0">
              <a:ea typeface="Calibri" panose="020F0502020204030204" pitchFamily="34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A88FF0A-7521-9B3C-549E-5081A1B09335}"/>
              </a:ext>
            </a:extLst>
          </p:cNvPr>
          <p:cNvSpPr txBox="1"/>
          <p:nvPr/>
        </p:nvSpPr>
        <p:spPr>
          <a:xfrm>
            <a:off x="1174759" y="1415"/>
            <a:ext cx="1074906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Variation of RBP Mutation Rates in the Same Cell Type </a:t>
            </a:r>
          </a:p>
          <a:p>
            <a:pPr algn="ctr"/>
            <a:r>
              <a:rPr lang="en-US" altLang="zh-CN" sz="2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Across Different Tissues</a:t>
            </a:r>
            <a:endParaRPr lang="zh-CN" altLang="en-US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42928DE-08C4-AD53-9CB6-50BB0F9625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000" y="1056736"/>
            <a:ext cx="2520000" cy="25200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7BB7254-4480-5A28-FD8E-F21D230B8D0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000" y="3677950"/>
            <a:ext cx="2520000" cy="25200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BD26FFE4-6C44-C143-B67B-6DD0B399C8A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0000" y="1056736"/>
            <a:ext cx="2520000" cy="25200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469E4431-F082-CC67-228C-659F6BCF80F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0000" y="3677950"/>
            <a:ext cx="2520000" cy="2520000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D7083F55-D9E3-F446-28AE-198B3735ACBB}"/>
              </a:ext>
            </a:extLst>
          </p:cNvPr>
          <p:cNvSpPr txBox="1"/>
          <p:nvPr/>
        </p:nvSpPr>
        <p:spPr>
          <a:xfrm>
            <a:off x="7968399" y="2127338"/>
            <a:ext cx="382295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K" altLang="zh-CN" dirty="0"/>
              <a:t>The increasing rates of RBP mutation in endothelial cell vary across different tissues during aging: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HK" altLang="zh-CN" dirty="0"/>
              <a:t>In Aorta, </a:t>
            </a:r>
            <a:r>
              <a:rPr lang="en-US" altLang="zh-CN" dirty="0"/>
              <a:t>the number of RBP mutations shows a significant increase with aging</a:t>
            </a:r>
            <a:r>
              <a:rPr lang="en-HK" altLang="zh-CN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HK" altLang="zh-CN" dirty="0"/>
              <a:t>In Limb Muscle, </a:t>
            </a:r>
            <a:r>
              <a:rPr lang="en-US" altLang="zh-CN" dirty="0"/>
              <a:t>the number of RBP mutations remains nearly constant with aging.</a:t>
            </a:r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B3E525A-9727-D9D7-AFEE-8BE6C6132D61}"/>
              </a:ext>
            </a:extLst>
          </p:cNvPr>
          <p:cNvSpPr txBox="1"/>
          <p:nvPr/>
        </p:nvSpPr>
        <p:spPr>
          <a:xfrm>
            <a:off x="0" y="0"/>
            <a:ext cx="851338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dirty="0"/>
              <a:t>Results</a:t>
            </a:r>
            <a:endParaRPr lang="zh-CN" altLang="en-US" dirty="0"/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309731A1-9B0D-EFED-4474-86EFD8A96DB3}"/>
              </a:ext>
            </a:extLst>
          </p:cNvPr>
          <p:cNvCxnSpPr/>
          <p:nvPr/>
        </p:nvCxnSpPr>
        <p:spPr>
          <a:xfrm>
            <a:off x="-12000" y="900000"/>
            <a:ext cx="1220400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01331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图片 56">
            <a:extLst>
              <a:ext uri="{FF2B5EF4-FFF2-40B4-BE49-F238E27FC236}">
                <a16:creationId xmlns:a16="http://schemas.microsoft.com/office/drawing/2014/main" id="{368B4334-D79F-4824-69B2-AFCE655244D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000" t="20447" r="-91" b="76970"/>
          <a:stretch>
            <a:fillRect/>
          </a:stretch>
        </p:blipFill>
        <p:spPr>
          <a:xfrm>
            <a:off x="12192001" y="1402258"/>
            <a:ext cx="11108" cy="177143"/>
          </a:xfrm>
          <a:custGeom>
            <a:avLst/>
            <a:gdLst>
              <a:gd name="connsiteX0" fmla="*/ 0 w 8331"/>
              <a:gd name="connsiteY0" fmla="*/ 0 h 132857"/>
              <a:gd name="connsiteX1" fmla="*/ 8331 w 8331"/>
              <a:gd name="connsiteY1" fmla="*/ 0 h 132857"/>
              <a:gd name="connsiteX2" fmla="*/ 0 w 8331"/>
              <a:gd name="connsiteY2" fmla="*/ 132857 h 132857"/>
              <a:gd name="connsiteX3" fmla="*/ 0 w 8331"/>
              <a:gd name="connsiteY3" fmla="*/ 0 h 132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31" h="132857">
                <a:moveTo>
                  <a:pt x="0" y="0"/>
                </a:moveTo>
                <a:lnTo>
                  <a:pt x="8331" y="0"/>
                </a:lnTo>
                <a:lnTo>
                  <a:pt x="0" y="132857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795AD8E-A127-435B-2870-C1782CC39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C8A07-BCEC-4943-AE5D-D6F616D508C7}" type="slidenum">
              <a:rPr lang="en-CA" smtClean="0">
                <a:ea typeface="Calibri" panose="020F0502020204030204" pitchFamily="34" charset="0"/>
              </a:rPr>
              <a:pPr/>
              <a:t>13</a:t>
            </a:fld>
            <a:endParaRPr lang="en-CA" dirty="0">
              <a:ea typeface="Calibri" panose="020F0502020204030204" pitchFamily="34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A88FF0A-7521-9B3C-549E-5081A1B09335}"/>
              </a:ext>
            </a:extLst>
          </p:cNvPr>
          <p:cNvSpPr txBox="1"/>
          <p:nvPr/>
        </p:nvSpPr>
        <p:spPr>
          <a:xfrm>
            <a:off x="1081538" y="0"/>
            <a:ext cx="1074906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Variation of RBP Mutation Rates Among Different Cell-types </a:t>
            </a:r>
          </a:p>
          <a:p>
            <a:pPr algn="ctr"/>
            <a:r>
              <a:rPr lang="en-US" altLang="zh-CN" sz="2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Within the Same Tissue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C5AEFE4-1714-06E5-06C8-5B29BD9A47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000" y="1014996"/>
            <a:ext cx="2520000" cy="25200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EC0EDFF-E2CC-4A10-5FC5-BCC0F09C4D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000" y="3649992"/>
            <a:ext cx="2520000" cy="25200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47B76E6-9BD9-0512-88AD-10FF5975430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0000" y="1014996"/>
            <a:ext cx="2520000" cy="25200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DB8FC06C-B944-FFB9-982A-89BB64F0A89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0000" y="3649992"/>
            <a:ext cx="2520000" cy="2520000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4E8715EB-C498-5BBC-73C5-00D947A25E0C}"/>
              </a:ext>
            </a:extLst>
          </p:cNvPr>
          <p:cNvSpPr txBox="1"/>
          <p:nvPr/>
        </p:nvSpPr>
        <p:spPr>
          <a:xfrm>
            <a:off x="7968399" y="2127338"/>
            <a:ext cx="382295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K" altLang="zh-CN" dirty="0"/>
              <a:t>The increasing rates of RBP mutation in different cell-types vary in Thymus during aging: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HK" altLang="zh-CN" dirty="0"/>
              <a:t>For DN4 thymocyte, </a:t>
            </a:r>
            <a:r>
              <a:rPr lang="en-US" altLang="zh-CN" dirty="0"/>
              <a:t>the number of RBP mutations increases with aging</a:t>
            </a:r>
            <a:r>
              <a:rPr lang="en-HK" altLang="zh-CN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HK" altLang="zh-CN" dirty="0"/>
              <a:t>For macrophage, </a:t>
            </a:r>
            <a:r>
              <a:rPr lang="en-US" altLang="zh-CN" dirty="0"/>
              <a:t>the number of RBP mutations does not exhibit a clear trend with aging.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D89A3E3-CE16-B2D4-D7C1-DBB2853EE941}"/>
              </a:ext>
            </a:extLst>
          </p:cNvPr>
          <p:cNvSpPr txBox="1"/>
          <p:nvPr/>
        </p:nvSpPr>
        <p:spPr>
          <a:xfrm>
            <a:off x="0" y="0"/>
            <a:ext cx="851338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dirty="0"/>
              <a:t>Results</a:t>
            </a:r>
            <a:endParaRPr lang="zh-CN" altLang="en-US" dirty="0"/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94D394F8-A382-209E-CE5C-81F32F0241F7}"/>
              </a:ext>
            </a:extLst>
          </p:cNvPr>
          <p:cNvCxnSpPr/>
          <p:nvPr/>
        </p:nvCxnSpPr>
        <p:spPr>
          <a:xfrm>
            <a:off x="-12000" y="900000"/>
            <a:ext cx="1220400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71541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图片 56">
            <a:extLst>
              <a:ext uri="{FF2B5EF4-FFF2-40B4-BE49-F238E27FC236}">
                <a16:creationId xmlns:a16="http://schemas.microsoft.com/office/drawing/2014/main" id="{368B4334-D79F-4824-69B2-AFCE655244D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000" t="20447" r="-91" b="76970"/>
          <a:stretch>
            <a:fillRect/>
          </a:stretch>
        </p:blipFill>
        <p:spPr>
          <a:xfrm>
            <a:off x="12192001" y="1402258"/>
            <a:ext cx="11108" cy="177143"/>
          </a:xfrm>
          <a:custGeom>
            <a:avLst/>
            <a:gdLst>
              <a:gd name="connsiteX0" fmla="*/ 0 w 8331"/>
              <a:gd name="connsiteY0" fmla="*/ 0 h 132857"/>
              <a:gd name="connsiteX1" fmla="*/ 8331 w 8331"/>
              <a:gd name="connsiteY1" fmla="*/ 0 h 132857"/>
              <a:gd name="connsiteX2" fmla="*/ 0 w 8331"/>
              <a:gd name="connsiteY2" fmla="*/ 132857 h 132857"/>
              <a:gd name="connsiteX3" fmla="*/ 0 w 8331"/>
              <a:gd name="connsiteY3" fmla="*/ 0 h 132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31" h="132857">
                <a:moveTo>
                  <a:pt x="0" y="0"/>
                </a:moveTo>
                <a:lnTo>
                  <a:pt x="8331" y="0"/>
                </a:lnTo>
                <a:lnTo>
                  <a:pt x="0" y="132857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795AD8E-A127-435B-2870-C1782CC39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C8A07-BCEC-4943-AE5D-D6F616D508C7}" type="slidenum">
              <a:rPr lang="en-CA" smtClean="0">
                <a:ea typeface="Calibri" panose="020F0502020204030204" pitchFamily="34" charset="0"/>
              </a:rPr>
              <a:pPr/>
              <a:t>14</a:t>
            </a:fld>
            <a:endParaRPr lang="en-CA" dirty="0">
              <a:ea typeface="Calibri" panose="020F0502020204030204" pitchFamily="34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F5BABA2-9E6B-42AC-9CEC-0A7731DBFBD4}"/>
              </a:ext>
            </a:extLst>
          </p:cNvPr>
          <p:cNvSpPr txBox="1"/>
          <p:nvPr/>
        </p:nvSpPr>
        <p:spPr>
          <a:xfrm>
            <a:off x="4689682" y="0"/>
            <a:ext cx="281263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Conclusion</a:t>
            </a:r>
            <a:endParaRPr lang="zh-CN" alt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7D71B86-D4F2-71E6-CD16-4F927ED07DA7}"/>
              </a:ext>
            </a:extLst>
          </p:cNvPr>
          <p:cNvSpPr txBox="1"/>
          <p:nvPr/>
        </p:nvSpPr>
        <p:spPr>
          <a:xfrm>
            <a:off x="492867" y="1351508"/>
            <a:ext cx="1120626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We constructed a RBP mutational landscape during aging using a large-scale </a:t>
            </a:r>
            <a:r>
              <a:rPr lang="en-US" altLang="zh-CN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scRNA</a:t>
            </a:r>
            <a:r>
              <a:rPr lang="en-US" altLang="zh-CN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-seq dataset.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type and region of RBP mutations show moderate changes during aging.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increasing rates of RBP mutations vary across tissues and cell-types.</a:t>
            </a:r>
          </a:p>
          <a:p>
            <a:endParaRPr lang="en-US" altLang="zh-CN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altLang="zh-CN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altLang="zh-CN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" name="直接连接符 1">
            <a:extLst>
              <a:ext uri="{FF2B5EF4-FFF2-40B4-BE49-F238E27FC236}">
                <a16:creationId xmlns:a16="http://schemas.microsoft.com/office/drawing/2014/main" id="{556AD620-BA2F-7A75-4891-A632E98DFD87}"/>
              </a:ext>
            </a:extLst>
          </p:cNvPr>
          <p:cNvCxnSpPr/>
          <p:nvPr/>
        </p:nvCxnSpPr>
        <p:spPr>
          <a:xfrm>
            <a:off x="0" y="523107"/>
            <a:ext cx="1220400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59022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图片 56">
            <a:extLst>
              <a:ext uri="{FF2B5EF4-FFF2-40B4-BE49-F238E27FC236}">
                <a16:creationId xmlns:a16="http://schemas.microsoft.com/office/drawing/2014/main" id="{368B4334-D79F-4824-69B2-AFCE655244D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000" t="20447" r="-91" b="76970"/>
          <a:stretch>
            <a:fillRect/>
          </a:stretch>
        </p:blipFill>
        <p:spPr>
          <a:xfrm>
            <a:off x="12192001" y="1402258"/>
            <a:ext cx="11108" cy="177143"/>
          </a:xfrm>
          <a:custGeom>
            <a:avLst/>
            <a:gdLst>
              <a:gd name="connsiteX0" fmla="*/ 0 w 8331"/>
              <a:gd name="connsiteY0" fmla="*/ 0 h 132857"/>
              <a:gd name="connsiteX1" fmla="*/ 8331 w 8331"/>
              <a:gd name="connsiteY1" fmla="*/ 0 h 132857"/>
              <a:gd name="connsiteX2" fmla="*/ 0 w 8331"/>
              <a:gd name="connsiteY2" fmla="*/ 132857 h 132857"/>
              <a:gd name="connsiteX3" fmla="*/ 0 w 8331"/>
              <a:gd name="connsiteY3" fmla="*/ 0 h 132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31" h="132857">
                <a:moveTo>
                  <a:pt x="0" y="0"/>
                </a:moveTo>
                <a:lnTo>
                  <a:pt x="8331" y="0"/>
                </a:lnTo>
                <a:lnTo>
                  <a:pt x="0" y="132857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795AD8E-A127-435B-2870-C1782CC39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C8A07-BCEC-4943-AE5D-D6F616D508C7}" type="slidenum">
              <a:rPr lang="en-CA" smtClean="0">
                <a:ea typeface="Calibri" panose="020F0502020204030204" pitchFamily="34" charset="0"/>
              </a:rPr>
              <a:pPr/>
              <a:t>15</a:t>
            </a:fld>
            <a:endParaRPr lang="en-CA" dirty="0">
              <a:ea typeface="Calibri" panose="020F0502020204030204" pitchFamily="34" charset="0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B0C91233-A7AA-0FDC-203F-418018F2ED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2650" y="1"/>
            <a:ext cx="7886700" cy="554891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Acknowledgement</a:t>
            </a:r>
            <a:endParaRPr lang="en-US" sz="24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C90193C-7F8E-1D31-170E-FF5A89D697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05779" y="991027"/>
            <a:ext cx="3127015" cy="463440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Professor Wang’s lab:</a:t>
            </a:r>
          </a:p>
          <a:p>
            <a:pPr marL="0" indent="0">
              <a:buNone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Dr. </a:t>
            </a: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Xiaona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Chen</a:t>
            </a:r>
          </a:p>
          <a:p>
            <a:pPr marL="0" indent="0">
              <a:buNone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Dr. </a:t>
            </a: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Liangqiang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He</a:t>
            </a:r>
          </a:p>
          <a:p>
            <a:pPr marL="0" indent="0">
              <a:buNone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Dr. </a:t>
            </a: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Suyang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Zhang</a:t>
            </a:r>
          </a:p>
          <a:p>
            <a:pPr marL="0" indent="0">
              <a:buNone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Dr. Yang Li</a:t>
            </a:r>
          </a:p>
          <a:p>
            <a:pPr marL="0" indent="0">
              <a:buNone/>
            </a:pPr>
            <a:r>
              <a:rPr lang="en-US" altLang="zh-CN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Dr. Yulong </a:t>
            </a:r>
            <a:r>
              <a:rPr lang="en-US" altLang="zh-CN" sz="20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Qiao</a:t>
            </a:r>
            <a:endParaRPr lang="en-US" altLang="zh-CN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Dr. Yi Jin</a:t>
            </a:r>
          </a:p>
          <a:p>
            <a:pPr marL="0" indent="0">
              <a:buNone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Qin Zhou</a:t>
            </a:r>
          </a:p>
          <a:p>
            <a:pPr marL="0" indent="0">
              <a:buNone/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Xingyuan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Liu</a:t>
            </a:r>
          </a:p>
          <a:p>
            <a:pPr marL="0" indent="0">
              <a:buNone/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Xiaofan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Guo</a:t>
            </a:r>
          </a:p>
          <a:p>
            <a:pPr marL="0" indent="0">
              <a:buNone/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Ziliu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Wang</a:t>
            </a:r>
          </a:p>
          <a:p>
            <a:pPr marL="0" indent="0">
              <a:buNone/>
            </a:pP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0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0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02F2766C-C008-7EEA-7F4B-5D97B67B07B9}"/>
              </a:ext>
            </a:extLst>
          </p:cNvPr>
          <p:cNvSpPr txBox="1">
            <a:spLocks/>
          </p:cNvSpPr>
          <p:nvPr/>
        </p:nvSpPr>
        <p:spPr>
          <a:xfrm>
            <a:off x="3917545" y="1373980"/>
            <a:ext cx="2553594" cy="29248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Dr. </a:t>
            </a: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Qiang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Sun</a:t>
            </a:r>
          </a:p>
          <a:p>
            <a:pPr marL="0" indent="0">
              <a:buNone/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Chuhan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Li</a:t>
            </a:r>
          </a:p>
          <a:p>
            <a:pPr marL="0" indent="0">
              <a:buNone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Feng Yang</a:t>
            </a:r>
          </a:p>
          <a:p>
            <a:pPr marL="0" indent="0">
              <a:buNone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Gexin Liu</a:t>
            </a:r>
          </a:p>
          <a:p>
            <a:pPr marL="0" indent="0">
              <a:buNone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Yang Fu</a:t>
            </a:r>
          </a:p>
          <a:p>
            <a:endParaRPr lang="en-US" sz="20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0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637B4FA6-1D9D-BC86-0780-B9FB140590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1582" y="2449021"/>
            <a:ext cx="6492987" cy="3699662"/>
          </a:xfrm>
          <a:prstGeom prst="rect">
            <a:avLst/>
          </a:prstGeom>
        </p:spPr>
      </p:pic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E6CDF9E3-20BA-52FA-93A6-F6E90D4CB29F}"/>
              </a:ext>
            </a:extLst>
          </p:cNvPr>
          <p:cNvCxnSpPr/>
          <p:nvPr/>
        </p:nvCxnSpPr>
        <p:spPr>
          <a:xfrm>
            <a:off x="0" y="523107"/>
            <a:ext cx="1220400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96090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图片 56">
            <a:extLst>
              <a:ext uri="{FF2B5EF4-FFF2-40B4-BE49-F238E27FC236}">
                <a16:creationId xmlns:a16="http://schemas.microsoft.com/office/drawing/2014/main" id="{368B4334-D79F-4824-69B2-AFCE655244D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000" t="20447" r="-91" b="76970"/>
          <a:stretch>
            <a:fillRect/>
          </a:stretch>
        </p:blipFill>
        <p:spPr>
          <a:xfrm>
            <a:off x="12192001" y="1402258"/>
            <a:ext cx="11108" cy="177143"/>
          </a:xfrm>
          <a:custGeom>
            <a:avLst/>
            <a:gdLst>
              <a:gd name="connsiteX0" fmla="*/ 0 w 8331"/>
              <a:gd name="connsiteY0" fmla="*/ 0 h 132857"/>
              <a:gd name="connsiteX1" fmla="*/ 8331 w 8331"/>
              <a:gd name="connsiteY1" fmla="*/ 0 h 132857"/>
              <a:gd name="connsiteX2" fmla="*/ 0 w 8331"/>
              <a:gd name="connsiteY2" fmla="*/ 132857 h 132857"/>
              <a:gd name="connsiteX3" fmla="*/ 0 w 8331"/>
              <a:gd name="connsiteY3" fmla="*/ 0 h 132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31" h="132857">
                <a:moveTo>
                  <a:pt x="0" y="0"/>
                </a:moveTo>
                <a:lnTo>
                  <a:pt x="8331" y="0"/>
                </a:lnTo>
                <a:lnTo>
                  <a:pt x="0" y="132857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CBA7B335-1463-4088-120E-CDD6511E5CE1}"/>
              </a:ext>
            </a:extLst>
          </p:cNvPr>
          <p:cNvSpPr txBox="1"/>
          <p:nvPr/>
        </p:nvSpPr>
        <p:spPr>
          <a:xfrm>
            <a:off x="671660" y="0"/>
            <a:ext cx="1084868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22222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Aging Leads to the Decline of Organ Function</a:t>
            </a:r>
            <a:endParaRPr lang="en-US" altLang="zh-CN" sz="2800" b="1" i="0" dirty="0">
              <a:solidFill>
                <a:srgbClr val="22222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CD53317-C5A8-02E2-F413-67BFE56149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C8A07-BCEC-4943-AE5D-D6F616D508C7}" type="slidenum">
              <a:rPr lang="en-CA" smtClean="0">
                <a:ea typeface="Calibri" panose="020F0502020204030204" pitchFamily="34" charset="0"/>
              </a:rPr>
              <a:pPr/>
              <a:t>2</a:t>
            </a:fld>
            <a:endParaRPr lang="en-CA" dirty="0">
              <a:ea typeface="Calibri" panose="020F0502020204030204" pitchFamily="34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34C468CC-D708-B330-9D0C-C2E6062F0A7D}"/>
              </a:ext>
            </a:extLst>
          </p:cNvPr>
          <p:cNvSpPr txBox="1"/>
          <p:nvPr/>
        </p:nvSpPr>
        <p:spPr>
          <a:xfrm>
            <a:off x="0" y="0"/>
            <a:ext cx="1292772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dirty="0"/>
              <a:t>Background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E4A0D42-595C-5F52-70EF-F7D5294C88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2950" y="909000"/>
            <a:ext cx="7746099" cy="5040000"/>
          </a:xfrm>
          <a:prstGeom prst="rect">
            <a:avLst/>
          </a:prstGeom>
        </p:spPr>
      </p:pic>
      <p:sp>
        <p:nvSpPr>
          <p:cNvPr id="5" name="椭圆 4">
            <a:extLst>
              <a:ext uri="{FF2B5EF4-FFF2-40B4-BE49-F238E27FC236}">
                <a16:creationId xmlns:a16="http://schemas.microsoft.com/office/drawing/2014/main" id="{AEAC4B2B-CDE0-FC05-63F3-CADF8BA1F60F}"/>
              </a:ext>
            </a:extLst>
          </p:cNvPr>
          <p:cNvSpPr/>
          <p:nvPr/>
        </p:nvSpPr>
        <p:spPr>
          <a:xfrm>
            <a:off x="1521372" y="3988676"/>
            <a:ext cx="3216165" cy="208893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B5CD9CD5-7FDF-A9EC-AF60-72A90900A1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2259" y="5954400"/>
            <a:ext cx="1567480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(Xu, Wong et al. 2020)</a:t>
            </a:r>
            <a:endParaRPr kumimoji="0" lang="en-US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C6227B68-47BB-5B86-D89B-81ED24872AE8}"/>
              </a:ext>
            </a:extLst>
          </p:cNvPr>
          <p:cNvCxnSpPr/>
          <p:nvPr/>
        </p:nvCxnSpPr>
        <p:spPr>
          <a:xfrm>
            <a:off x="0" y="523107"/>
            <a:ext cx="1220400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490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图片 56">
            <a:extLst>
              <a:ext uri="{FF2B5EF4-FFF2-40B4-BE49-F238E27FC236}">
                <a16:creationId xmlns:a16="http://schemas.microsoft.com/office/drawing/2014/main" id="{368B4334-D79F-4824-69B2-AFCE655244D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000" t="20447" r="-91" b="76970"/>
          <a:stretch>
            <a:fillRect/>
          </a:stretch>
        </p:blipFill>
        <p:spPr>
          <a:xfrm>
            <a:off x="12192001" y="1402258"/>
            <a:ext cx="11108" cy="177143"/>
          </a:xfrm>
          <a:custGeom>
            <a:avLst/>
            <a:gdLst>
              <a:gd name="connsiteX0" fmla="*/ 0 w 8331"/>
              <a:gd name="connsiteY0" fmla="*/ 0 h 132857"/>
              <a:gd name="connsiteX1" fmla="*/ 8331 w 8331"/>
              <a:gd name="connsiteY1" fmla="*/ 0 h 132857"/>
              <a:gd name="connsiteX2" fmla="*/ 0 w 8331"/>
              <a:gd name="connsiteY2" fmla="*/ 132857 h 132857"/>
              <a:gd name="connsiteX3" fmla="*/ 0 w 8331"/>
              <a:gd name="connsiteY3" fmla="*/ 0 h 132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31" h="132857">
                <a:moveTo>
                  <a:pt x="0" y="0"/>
                </a:moveTo>
                <a:lnTo>
                  <a:pt x="8331" y="0"/>
                </a:lnTo>
                <a:lnTo>
                  <a:pt x="0" y="132857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CBA7B335-1463-4088-120E-CDD6511E5CE1}"/>
              </a:ext>
            </a:extLst>
          </p:cNvPr>
          <p:cNvSpPr txBox="1"/>
          <p:nvPr/>
        </p:nvSpPr>
        <p:spPr>
          <a:xfrm>
            <a:off x="671660" y="0"/>
            <a:ext cx="1084868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800" b="1" i="0" dirty="0">
                <a:solidFill>
                  <a:srgbClr val="22222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Somatic Mutations </a:t>
            </a:r>
            <a:r>
              <a:rPr lang="en-US" altLang="zh-CN" sz="2800" b="1" dirty="0">
                <a:solidFill>
                  <a:srgbClr val="22222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en-US" altLang="zh-CN" sz="2800" b="1" i="0" dirty="0">
                <a:solidFill>
                  <a:srgbClr val="22222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ccumulate with Aging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CD53317-C5A8-02E2-F413-67BFE56149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C8A07-BCEC-4943-AE5D-D6F616D508C7}" type="slidenum">
              <a:rPr lang="en-CA" smtClean="0">
                <a:ea typeface="Calibri" panose="020F0502020204030204" pitchFamily="34" charset="0"/>
              </a:rPr>
              <a:pPr/>
              <a:t>3</a:t>
            </a:fld>
            <a:endParaRPr lang="en-CA" dirty="0">
              <a:ea typeface="Calibri" panose="020F0502020204030204" pitchFamily="34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615E8D8-5747-D56B-B570-D033FA4C4192}"/>
              </a:ext>
            </a:extLst>
          </p:cNvPr>
          <p:cNvSpPr txBox="1"/>
          <p:nvPr/>
        </p:nvSpPr>
        <p:spPr>
          <a:xfrm>
            <a:off x="1437323" y="5877353"/>
            <a:ext cx="91361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b="0" i="0" dirty="0">
                <a:solidFill>
                  <a:srgbClr val="24292F"/>
                </a:solidFill>
                <a:effectLst/>
                <a:latin typeface="-apple-system"/>
              </a:rPr>
              <a:t>Many researchers believe that accumulating somatic mutations are a significant cause of aging.</a:t>
            </a:r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6E56EE72-3AE4-13B8-B372-F625A7122B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46" t="23413" r="7095" b="21520"/>
          <a:stretch/>
        </p:blipFill>
        <p:spPr>
          <a:xfrm>
            <a:off x="1014870" y="1269000"/>
            <a:ext cx="9981022" cy="432000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34C468CC-D708-B330-9D0C-C2E6062F0A7D}"/>
              </a:ext>
            </a:extLst>
          </p:cNvPr>
          <p:cNvSpPr txBox="1"/>
          <p:nvPr/>
        </p:nvSpPr>
        <p:spPr>
          <a:xfrm>
            <a:off x="0" y="0"/>
            <a:ext cx="1292772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dirty="0"/>
              <a:t>Background</a:t>
            </a:r>
            <a:endParaRPr lang="zh-CN" altLang="en-US" dirty="0"/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FAB42B8D-B768-0611-426F-1BE8B37A49EA}"/>
              </a:ext>
            </a:extLst>
          </p:cNvPr>
          <p:cNvCxnSpPr/>
          <p:nvPr/>
        </p:nvCxnSpPr>
        <p:spPr>
          <a:xfrm>
            <a:off x="0" y="523107"/>
            <a:ext cx="1220400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图片 56">
            <a:extLst>
              <a:ext uri="{FF2B5EF4-FFF2-40B4-BE49-F238E27FC236}">
                <a16:creationId xmlns:a16="http://schemas.microsoft.com/office/drawing/2014/main" id="{368B4334-D79F-4824-69B2-AFCE655244D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000" t="20447" r="-91" b="76970"/>
          <a:stretch>
            <a:fillRect/>
          </a:stretch>
        </p:blipFill>
        <p:spPr>
          <a:xfrm>
            <a:off x="12192001" y="1402258"/>
            <a:ext cx="11108" cy="177143"/>
          </a:xfrm>
          <a:custGeom>
            <a:avLst/>
            <a:gdLst>
              <a:gd name="connsiteX0" fmla="*/ 0 w 8331"/>
              <a:gd name="connsiteY0" fmla="*/ 0 h 132857"/>
              <a:gd name="connsiteX1" fmla="*/ 8331 w 8331"/>
              <a:gd name="connsiteY1" fmla="*/ 0 h 132857"/>
              <a:gd name="connsiteX2" fmla="*/ 0 w 8331"/>
              <a:gd name="connsiteY2" fmla="*/ 132857 h 132857"/>
              <a:gd name="connsiteX3" fmla="*/ 0 w 8331"/>
              <a:gd name="connsiteY3" fmla="*/ 0 h 132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31" h="132857">
                <a:moveTo>
                  <a:pt x="0" y="0"/>
                </a:moveTo>
                <a:lnTo>
                  <a:pt x="8331" y="0"/>
                </a:lnTo>
                <a:lnTo>
                  <a:pt x="0" y="132857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CBA7B335-1463-4088-120E-CDD6511E5CE1}"/>
              </a:ext>
            </a:extLst>
          </p:cNvPr>
          <p:cNvSpPr txBox="1"/>
          <p:nvPr/>
        </p:nvSpPr>
        <p:spPr>
          <a:xfrm>
            <a:off x="1109321" y="0"/>
            <a:ext cx="1084868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800" b="1" i="0" dirty="0">
                <a:solidFill>
                  <a:srgbClr val="22222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Exploring Mutations and Aging: Examples from Scientific Research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CD53317-C5A8-02E2-F413-67BFE56149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C8A07-BCEC-4943-AE5D-D6F616D508C7}" type="slidenum">
              <a:rPr lang="en-CA" smtClean="0">
                <a:ea typeface="Calibri" panose="020F0502020204030204" pitchFamily="34" charset="0"/>
              </a:rPr>
              <a:pPr/>
              <a:t>4</a:t>
            </a:fld>
            <a:endParaRPr lang="en-CA" dirty="0">
              <a:ea typeface="Calibri" panose="020F0502020204030204" pitchFamily="34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615E8D8-5747-D56B-B570-D033FA4C4192}"/>
              </a:ext>
            </a:extLst>
          </p:cNvPr>
          <p:cNvSpPr txBox="1"/>
          <p:nvPr/>
        </p:nvSpPr>
        <p:spPr>
          <a:xfrm>
            <a:off x="1884018" y="5571811"/>
            <a:ext cx="842396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effectLst/>
                <a:latin typeface="Calibri" panose="020F0502020204030204" pitchFamily="34" charset="0"/>
                <a:ea typeface="DengXian" panose="02010600030101010101" pitchFamily="2" charset="-122"/>
              </a:rPr>
              <a:t>However, limited studies focus on the somatic mutations occurring on specific functional genes, such as RNA-binding proteins.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98FE2D1-5F51-D8B1-1378-B7869825A5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540" y="848139"/>
            <a:ext cx="5253429" cy="2160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1995760-2049-374B-6CFA-6174665600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3661" y="842274"/>
            <a:ext cx="5067405" cy="21600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CF41282B-B98F-1F37-88D4-8F4D7A49180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3661" y="3333058"/>
            <a:ext cx="4465492" cy="21600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01E267A4-81EB-8C23-E506-B109945E5F1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540" y="3333058"/>
            <a:ext cx="4730497" cy="21600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B51A31A3-C60B-3563-12F6-118668BD522C}"/>
              </a:ext>
            </a:extLst>
          </p:cNvPr>
          <p:cNvSpPr txBox="1"/>
          <p:nvPr/>
        </p:nvSpPr>
        <p:spPr>
          <a:xfrm>
            <a:off x="0" y="0"/>
            <a:ext cx="1292772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dirty="0"/>
              <a:t>Background</a:t>
            </a:r>
            <a:endParaRPr lang="zh-CN" altLang="en-US" dirty="0"/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5D2B1EC9-B2AB-8182-58D6-C75B622940BA}"/>
              </a:ext>
            </a:extLst>
          </p:cNvPr>
          <p:cNvCxnSpPr/>
          <p:nvPr/>
        </p:nvCxnSpPr>
        <p:spPr>
          <a:xfrm>
            <a:off x="0" y="523107"/>
            <a:ext cx="1220400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42247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图片 56">
            <a:extLst>
              <a:ext uri="{FF2B5EF4-FFF2-40B4-BE49-F238E27FC236}">
                <a16:creationId xmlns:a16="http://schemas.microsoft.com/office/drawing/2014/main" id="{368B4334-D79F-4824-69B2-AFCE655244D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000" t="20447" r="-91" b="76970"/>
          <a:stretch>
            <a:fillRect/>
          </a:stretch>
        </p:blipFill>
        <p:spPr>
          <a:xfrm>
            <a:off x="12192001" y="1402258"/>
            <a:ext cx="11108" cy="177143"/>
          </a:xfrm>
          <a:custGeom>
            <a:avLst/>
            <a:gdLst>
              <a:gd name="connsiteX0" fmla="*/ 0 w 8331"/>
              <a:gd name="connsiteY0" fmla="*/ 0 h 132857"/>
              <a:gd name="connsiteX1" fmla="*/ 8331 w 8331"/>
              <a:gd name="connsiteY1" fmla="*/ 0 h 132857"/>
              <a:gd name="connsiteX2" fmla="*/ 0 w 8331"/>
              <a:gd name="connsiteY2" fmla="*/ 132857 h 132857"/>
              <a:gd name="connsiteX3" fmla="*/ 0 w 8331"/>
              <a:gd name="connsiteY3" fmla="*/ 0 h 132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31" h="132857">
                <a:moveTo>
                  <a:pt x="0" y="0"/>
                </a:moveTo>
                <a:lnTo>
                  <a:pt x="8331" y="0"/>
                </a:lnTo>
                <a:lnTo>
                  <a:pt x="0" y="132857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CBA7B335-1463-4088-120E-CDD6511E5CE1}"/>
              </a:ext>
            </a:extLst>
          </p:cNvPr>
          <p:cNvSpPr txBox="1"/>
          <p:nvPr/>
        </p:nvSpPr>
        <p:spPr>
          <a:xfrm>
            <a:off x="671660" y="0"/>
            <a:ext cx="1084868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22222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RBPs Play Important Roles in Post-transcription Regulation</a:t>
            </a:r>
            <a:endParaRPr lang="en-US" altLang="zh-CN" sz="2800" b="1" i="0" dirty="0">
              <a:solidFill>
                <a:srgbClr val="22222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CD53317-C5A8-02E2-F413-67BFE56149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C8A07-BCEC-4943-AE5D-D6F616D508C7}" type="slidenum">
              <a:rPr lang="en-CA" smtClean="0">
                <a:ea typeface="Calibri" panose="020F0502020204030204" pitchFamily="34" charset="0"/>
              </a:rPr>
              <a:pPr/>
              <a:t>5</a:t>
            </a:fld>
            <a:endParaRPr lang="en-CA" dirty="0">
              <a:ea typeface="Calibri" panose="020F0502020204030204" pitchFamily="34" charset="0"/>
            </a:endParaRPr>
          </a:p>
        </p:txBody>
      </p:sp>
      <p:pic>
        <p:nvPicPr>
          <p:cNvPr id="4" name="Picture 2" descr="Fig. 1">
            <a:extLst>
              <a:ext uri="{FF2B5EF4-FFF2-40B4-BE49-F238E27FC236}">
                <a16:creationId xmlns:a16="http://schemas.microsoft.com/office/drawing/2014/main" id="{ECD48841-C84A-60C2-E208-404C4DFC8B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989" y="1269000"/>
            <a:ext cx="6058001" cy="43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4">
            <a:extLst>
              <a:ext uri="{FF2B5EF4-FFF2-40B4-BE49-F238E27FC236}">
                <a16:creationId xmlns:a16="http://schemas.microsoft.com/office/drawing/2014/main" id="{E6D6EE2E-4378-B61B-DF31-101926EC6A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651" y="5589000"/>
            <a:ext cx="2114676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(</a:t>
            </a:r>
            <a:r>
              <a:rPr kumimoji="0" lang="en-US" altLang="zh-CN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Gebauer</a:t>
            </a: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, </a:t>
            </a:r>
            <a:r>
              <a:rPr kumimoji="0" lang="en-US" altLang="zh-CN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Schwarzl</a:t>
            </a: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 et al. 2021)</a:t>
            </a:r>
            <a:endParaRPr kumimoji="0" lang="en-US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11C4CD0-6B53-3EEE-BFCF-9F63DD1DFF31}"/>
              </a:ext>
            </a:extLst>
          </p:cNvPr>
          <p:cNvSpPr txBox="1"/>
          <p:nvPr/>
        </p:nvSpPr>
        <p:spPr>
          <a:xfrm>
            <a:off x="7155489" y="2459504"/>
            <a:ext cx="436485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RNA-binding proteins (RBPs) are a class of proteins that regulate various aspects of RNA metabolism, including RNA processing, transport, stability, and translation, through their interaction with RNA molecules.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85DD278-0560-C562-468D-7D53B8E2973C}"/>
              </a:ext>
            </a:extLst>
          </p:cNvPr>
          <p:cNvSpPr txBox="1"/>
          <p:nvPr/>
        </p:nvSpPr>
        <p:spPr>
          <a:xfrm>
            <a:off x="0" y="0"/>
            <a:ext cx="1292772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dirty="0"/>
              <a:t>Background</a:t>
            </a:r>
            <a:endParaRPr lang="zh-CN" altLang="en-US" dirty="0"/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5142B5C1-012B-D55E-8F70-59E754440DAB}"/>
              </a:ext>
            </a:extLst>
          </p:cNvPr>
          <p:cNvCxnSpPr/>
          <p:nvPr/>
        </p:nvCxnSpPr>
        <p:spPr>
          <a:xfrm>
            <a:off x="0" y="523107"/>
            <a:ext cx="1220400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87950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图片 56">
            <a:extLst>
              <a:ext uri="{FF2B5EF4-FFF2-40B4-BE49-F238E27FC236}">
                <a16:creationId xmlns:a16="http://schemas.microsoft.com/office/drawing/2014/main" id="{368B4334-D79F-4824-69B2-AFCE655244D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000" t="20447" r="-91" b="76970"/>
          <a:stretch>
            <a:fillRect/>
          </a:stretch>
        </p:blipFill>
        <p:spPr>
          <a:xfrm>
            <a:off x="12192001" y="1402258"/>
            <a:ext cx="11108" cy="177143"/>
          </a:xfrm>
          <a:custGeom>
            <a:avLst/>
            <a:gdLst>
              <a:gd name="connsiteX0" fmla="*/ 0 w 8331"/>
              <a:gd name="connsiteY0" fmla="*/ 0 h 132857"/>
              <a:gd name="connsiteX1" fmla="*/ 8331 w 8331"/>
              <a:gd name="connsiteY1" fmla="*/ 0 h 132857"/>
              <a:gd name="connsiteX2" fmla="*/ 0 w 8331"/>
              <a:gd name="connsiteY2" fmla="*/ 132857 h 132857"/>
              <a:gd name="connsiteX3" fmla="*/ 0 w 8331"/>
              <a:gd name="connsiteY3" fmla="*/ 0 h 132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31" h="132857">
                <a:moveTo>
                  <a:pt x="0" y="0"/>
                </a:moveTo>
                <a:lnTo>
                  <a:pt x="8331" y="0"/>
                </a:lnTo>
                <a:lnTo>
                  <a:pt x="0" y="132857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CBA7B335-1463-4088-120E-CDD6511E5CE1}"/>
              </a:ext>
            </a:extLst>
          </p:cNvPr>
          <p:cNvSpPr txBox="1"/>
          <p:nvPr/>
        </p:nvSpPr>
        <p:spPr>
          <a:xfrm>
            <a:off x="671660" y="0"/>
            <a:ext cx="1084868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22222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Studies Exploring the Role of RBPs in Aging</a:t>
            </a:r>
            <a:endParaRPr lang="en-US" altLang="zh-CN" sz="2800" b="1" i="0" dirty="0">
              <a:solidFill>
                <a:srgbClr val="22222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CD53317-C5A8-02E2-F413-67BFE56149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C8A07-BCEC-4943-AE5D-D6F616D508C7}" type="slidenum">
              <a:rPr lang="en-CA" smtClean="0">
                <a:ea typeface="Calibri" panose="020F0502020204030204" pitchFamily="34" charset="0"/>
              </a:rPr>
              <a:pPr/>
              <a:t>6</a:t>
            </a:fld>
            <a:endParaRPr lang="en-CA" dirty="0">
              <a:ea typeface="Calibri" panose="020F0502020204030204" pitchFamily="34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85DD278-0560-C562-468D-7D53B8E2973C}"/>
              </a:ext>
            </a:extLst>
          </p:cNvPr>
          <p:cNvSpPr txBox="1"/>
          <p:nvPr/>
        </p:nvSpPr>
        <p:spPr>
          <a:xfrm>
            <a:off x="0" y="0"/>
            <a:ext cx="1292772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dirty="0"/>
              <a:t>Background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8DBED21-13D3-9830-0EED-F91F9E5DB5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909" y="3674565"/>
            <a:ext cx="3696495" cy="21600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E6A3827A-B957-5763-C17A-D5B904996B2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2740" y="636470"/>
            <a:ext cx="3864706" cy="21600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6ABFCB11-1172-7FE9-63E1-B8170CC38AC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2740" y="3516470"/>
            <a:ext cx="4205713" cy="2160000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AF7EF712-FEFC-1385-CB07-295CE2AE911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909" y="636470"/>
            <a:ext cx="3843277" cy="2880000"/>
          </a:xfrm>
          <a:prstGeom prst="rect">
            <a:avLst/>
          </a:prstGeom>
        </p:spPr>
      </p:pic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386698E1-B392-70FC-2298-CA41CBAB3DFC}"/>
              </a:ext>
            </a:extLst>
          </p:cNvPr>
          <p:cNvCxnSpPr/>
          <p:nvPr/>
        </p:nvCxnSpPr>
        <p:spPr>
          <a:xfrm>
            <a:off x="0" y="523107"/>
            <a:ext cx="1220400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43302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图片 56">
            <a:extLst>
              <a:ext uri="{FF2B5EF4-FFF2-40B4-BE49-F238E27FC236}">
                <a16:creationId xmlns:a16="http://schemas.microsoft.com/office/drawing/2014/main" id="{368B4334-D79F-4824-69B2-AFCE655244D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000" t="20447" r="-91" b="76970"/>
          <a:stretch>
            <a:fillRect/>
          </a:stretch>
        </p:blipFill>
        <p:spPr>
          <a:xfrm>
            <a:off x="12192001" y="1402258"/>
            <a:ext cx="11108" cy="177143"/>
          </a:xfrm>
          <a:custGeom>
            <a:avLst/>
            <a:gdLst>
              <a:gd name="connsiteX0" fmla="*/ 0 w 8331"/>
              <a:gd name="connsiteY0" fmla="*/ 0 h 132857"/>
              <a:gd name="connsiteX1" fmla="*/ 8331 w 8331"/>
              <a:gd name="connsiteY1" fmla="*/ 0 h 132857"/>
              <a:gd name="connsiteX2" fmla="*/ 0 w 8331"/>
              <a:gd name="connsiteY2" fmla="*/ 132857 h 132857"/>
              <a:gd name="connsiteX3" fmla="*/ 0 w 8331"/>
              <a:gd name="connsiteY3" fmla="*/ 0 h 132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31" h="132857">
                <a:moveTo>
                  <a:pt x="0" y="0"/>
                </a:moveTo>
                <a:lnTo>
                  <a:pt x="8331" y="0"/>
                </a:lnTo>
                <a:lnTo>
                  <a:pt x="0" y="132857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AC81AD2-2AEB-6EC0-33D4-800E1A001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C8A07-BCEC-4943-AE5D-D6F616D508C7}" type="slidenum">
              <a:rPr lang="en-CA" smtClean="0">
                <a:ea typeface="Calibri" panose="020F0502020204030204" pitchFamily="34" charset="0"/>
              </a:rPr>
              <a:pPr/>
              <a:t>7</a:t>
            </a:fld>
            <a:endParaRPr lang="en-CA" dirty="0">
              <a:ea typeface="Calibri" panose="020F0502020204030204" pitchFamily="34" charset="0"/>
            </a:endParaRP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3391187D-E891-EB9C-4DAB-3FDD169A7E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062" y="0"/>
            <a:ext cx="11426092" cy="57503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zh-CN" sz="2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Somatic Mutations in RBPs May Influence Aging</a:t>
            </a:r>
            <a:endParaRPr lang="zh-CN" altLang="en-US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61B79035-8D45-D41B-188F-D0A00F8A9A3A}"/>
              </a:ext>
            </a:extLst>
          </p:cNvPr>
          <p:cNvSpPr txBox="1"/>
          <p:nvPr/>
        </p:nvSpPr>
        <p:spPr>
          <a:xfrm>
            <a:off x="0" y="0"/>
            <a:ext cx="1221828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dirty="0"/>
              <a:t>Hypothesis</a:t>
            </a:r>
            <a:endParaRPr lang="zh-CN" altLang="en-US" dirty="0"/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92E1ADA9-6287-3CEC-C5DF-EEDECCB0FA39}"/>
              </a:ext>
            </a:extLst>
          </p:cNvPr>
          <p:cNvCxnSpPr/>
          <p:nvPr/>
        </p:nvCxnSpPr>
        <p:spPr>
          <a:xfrm>
            <a:off x="0" y="575036"/>
            <a:ext cx="1220400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6" name="图片 5">
            <a:extLst>
              <a:ext uri="{FF2B5EF4-FFF2-40B4-BE49-F238E27FC236}">
                <a16:creationId xmlns:a16="http://schemas.microsoft.com/office/drawing/2014/main" id="{A62EEAF6-DCC5-9150-3D0F-B6A556578C5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010"/>
          <a:stretch/>
        </p:blipFill>
        <p:spPr>
          <a:xfrm>
            <a:off x="1477098" y="740976"/>
            <a:ext cx="9144019" cy="5376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6964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图片 56">
            <a:extLst>
              <a:ext uri="{FF2B5EF4-FFF2-40B4-BE49-F238E27FC236}">
                <a16:creationId xmlns:a16="http://schemas.microsoft.com/office/drawing/2014/main" id="{368B4334-D79F-4824-69B2-AFCE655244D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000" t="20447" r="-91" b="76970"/>
          <a:stretch>
            <a:fillRect/>
          </a:stretch>
        </p:blipFill>
        <p:spPr>
          <a:xfrm>
            <a:off x="12192001" y="1402258"/>
            <a:ext cx="11108" cy="177143"/>
          </a:xfrm>
          <a:custGeom>
            <a:avLst/>
            <a:gdLst>
              <a:gd name="connsiteX0" fmla="*/ 0 w 8331"/>
              <a:gd name="connsiteY0" fmla="*/ 0 h 132857"/>
              <a:gd name="connsiteX1" fmla="*/ 8331 w 8331"/>
              <a:gd name="connsiteY1" fmla="*/ 0 h 132857"/>
              <a:gd name="connsiteX2" fmla="*/ 0 w 8331"/>
              <a:gd name="connsiteY2" fmla="*/ 132857 h 132857"/>
              <a:gd name="connsiteX3" fmla="*/ 0 w 8331"/>
              <a:gd name="connsiteY3" fmla="*/ 0 h 132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31" h="132857">
                <a:moveTo>
                  <a:pt x="0" y="0"/>
                </a:moveTo>
                <a:lnTo>
                  <a:pt x="8331" y="0"/>
                </a:lnTo>
                <a:lnTo>
                  <a:pt x="0" y="132857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795AD8E-A127-435B-2870-C1782CC39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C8A07-BCEC-4943-AE5D-D6F616D508C7}" type="slidenum">
              <a:rPr lang="en-CA" smtClean="0">
                <a:ea typeface="Calibri" panose="020F0502020204030204" pitchFamily="34" charset="0"/>
              </a:rPr>
              <a:pPr/>
              <a:t>8</a:t>
            </a:fld>
            <a:endParaRPr lang="en-CA" dirty="0">
              <a:ea typeface="Calibri" panose="020F0502020204030204" pitchFamily="34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A88FF0A-7521-9B3C-549E-5081A1B09335}"/>
              </a:ext>
            </a:extLst>
          </p:cNvPr>
          <p:cNvSpPr txBox="1"/>
          <p:nvPr/>
        </p:nvSpPr>
        <p:spPr>
          <a:xfrm>
            <a:off x="721467" y="0"/>
            <a:ext cx="1074906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Somatic Mutation Analysis Using a Public </a:t>
            </a:r>
            <a:r>
              <a:rPr lang="en-US" altLang="zh-CN" sz="28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scRNA</a:t>
            </a:r>
            <a:r>
              <a:rPr lang="en-US" altLang="zh-CN" sz="2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-seq Dataset</a:t>
            </a:r>
            <a:endParaRPr lang="zh-CN" altLang="en-US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CF84C18-4CEE-F047-C97F-DE706920F1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0998" y="729000"/>
            <a:ext cx="9450000" cy="540000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94941A36-9426-B48C-7C07-8822015913C7}"/>
              </a:ext>
            </a:extLst>
          </p:cNvPr>
          <p:cNvSpPr txBox="1"/>
          <p:nvPr/>
        </p:nvSpPr>
        <p:spPr>
          <a:xfrm>
            <a:off x="0" y="0"/>
            <a:ext cx="1500554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dirty="0"/>
              <a:t>Methodology</a:t>
            </a:r>
            <a:endParaRPr lang="zh-CN" altLang="en-US" dirty="0"/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E6C35FDE-25F4-9566-1103-C7481A2EC9D7}"/>
              </a:ext>
            </a:extLst>
          </p:cNvPr>
          <p:cNvCxnSpPr/>
          <p:nvPr/>
        </p:nvCxnSpPr>
        <p:spPr>
          <a:xfrm>
            <a:off x="0" y="575036"/>
            <a:ext cx="1220400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32795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图片 56">
            <a:extLst>
              <a:ext uri="{FF2B5EF4-FFF2-40B4-BE49-F238E27FC236}">
                <a16:creationId xmlns:a16="http://schemas.microsoft.com/office/drawing/2014/main" id="{368B4334-D79F-4824-69B2-AFCE655244D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000" t="20447" r="-91" b="76970"/>
          <a:stretch>
            <a:fillRect/>
          </a:stretch>
        </p:blipFill>
        <p:spPr>
          <a:xfrm>
            <a:off x="12192001" y="1402258"/>
            <a:ext cx="11108" cy="177143"/>
          </a:xfrm>
          <a:custGeom>
            <a:avLst/>
            <a:gdLst>
              <a:gd name="connsiteX0" fmla="*/ 0 w 8331"/>
              <a:gd name="connsiteY0" fmla="*/ 0 h 132857"/>
              <a:gd name="connsiteX1" fmla="*/ 8331 w 8331"/>
              <a:gd name="connsiteY1" fmla="*/ 0 h 132857"/>
              <a:gd name="connsiteX2" fmla="*/ 0 w 8331"/>
              <a:gd name="connsiteY2" fmla="*/ 132857 h 132857"/>
              <a:gd name="connsiteX3" fmla="*/ 0 w 8331"/>
              <a:gd name="connsiteY3" fmla="*/ 0 h 132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31" h="132857">
                <a:moveTo>
                  <a:pt x="0" y="0"/>
                </a:moveTo>
                <a:lnTo>
                  <a:pt x="8331" y="0"/>
                </a:lnTo>
                <a:lnTo>
                  <a:pt x="0" y="132857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795AD8E-A127-435B-2870-C1782CC39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C8A07-BCEC-4943-AE5D-D6F616D508C7}" type="slidenum">
              <a:rPr lang="en-CA" smtClean="0">
                <a:ea typeface="Calibri" panose="020F0502020204030204" pitchFamily="34" charset="0"/>
              </a:rPr>
              <a:pPr/>
              <a:t>9</a:t>
            </a:fld>
            <a:endParaRPr lang="en-CA" dirty="0">
              <a:ea typeface="Calibri" panose="020F0502020204030204" pitchFamily="34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A88FF0A-7521-9B3C-549E-5081A1B09335}"/>
              </a:ext>
            </a:extLst>
          </p:cNvPr>
          <p:cNvSpPr txBox="1"/>
          <p:nvPr/>
        </p:nvSpPr>
        <p:spPr>
          <a:xfrm>
            <a:off x="721467" y="0"/>
            <a:ext cx="1074906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 Overview of Identified RBP Mutations</a:t>
            </a:r>
            <a:endParaRPr lang="zh-CN" altLang="en-US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4941A36-9426-B48C-7C07-8822015913C7}"/>
              </a:ext>
            </a:extLst>
          </p:cNvPr>
          <p:cNvSpPr txBox="1"/>
          <p:nvPr/>
        </p:nvSpPr>
        <p:spPr>
          <a:xfrm>
            <a:off x="0" y="0"/>
            <a:ext cx="851338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dirty="0"/>
              <a:t>Results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B505002-82A8-17D0-E1BC-39D4BFB93F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198" y="899774"/>
            <a:ext cx="4680000" cy="4680000"/>
          </a:xfrm>
          <a:prstGeom prst="rect">
            <a:avLst/>
          </a:prstGeom>
        </p:spPr>
      </p:pic>
      <p:grpSp>
        <p:nvGrpSpPr>
          <p:cNvPr id="32" name="组合 31">
            <a:extLst>
              <a:ext uri="{FF2B5EF4-FFF2-40B4-BE49-F238E27FC236}">
                <a16:creationId xmlns:a16="http://schemas.microsoft.com/office/drawing/2014/main" id="{1A82B49B-A5E3-E30F-08BE-AC6E814D505C}"/>
              </a:ext>
            </a:extLst>
          </p:cNvPr>
          <p:cNvGrpSpPr>
            <a:grpSpLocks noChangeAspect="1"/>
          </p:cNvGrpSpPr>
          <p:nvPr/>
        </p:nvGrpSpPr>
        <p:grpSpPr>
          <a:xfrm>
            <a:off x="6748803" y="644163"/>
            <a:ext cx="4680000" cy="4935611"/>
            <a:chOff x="6748803" y="639589"/>
            <a:chExt cx="5040000" cy="5315273"/>
          </a:xfrm>
        </p:grpSpPr>
        <p:pic>
          <p:nvPicPr>
            <p:cNvPr id="28" name="图片 27">
              <a:extLst>
                <a:ext uri="{FF2B5EF4-FFF2-40B4-BE49-F238E27FC236}">
                  <a16:creationId xmlns:a16="http://schemas.microsoft.com/office/drawing/2014/main" id="{002D98F2-4E0F-F947-6D07-404A3421E8E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48803" y="914862"/>
              <a:ext cx="5040000" cy="5040000"/>
            </a:xfrm>
            <a:prstGeom prst="rect">
              <a:avLst/>
            </a:prstGeom>
          </p:spPr>
        </p:pic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28CA1000-3749-BDCF-EE90-CA88A1DBA1C8}"/>
                </a:ext>
              </a:extLst>
            </p:cNvPr>
            <p:cNvSpPr txBox="1"/>
            <p:nvPr/>
          </p:nvSpPr>
          <p:spPr>
            <a:xfrm>
              <a:off x="7530116" y="639589"/>
              <a:ext cx="2188629" cy="3977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/>
                <a:t>Mutation category</a:t>
              </a:r>
              <a:endParaRPr lang="zh-CN" altLang="en-US" b="1" dirty="0"/>
            </a:p>
          </p:txBody>
        </p:sp>
      </p:grpSp>
      <p:sp>
        <p:nvSpPr>
          <p:cNvPr id="30" name="椭圆 29">
            <a:extLst>
              <a:ext uri="{FF2B5EF4-FFF2-40B4-BE49-F238E27FC236}">
                <a16:creationId xmlns:a16="http://schemas.microsoft.com/office/drawing/2014/main" id="{59BDBF19-3F26-AD95-ED23-356C6EABA381}"/>
              </a:ext>
            </a:extLst>
          </p:cNvPr>
          <p:cNvSpPr/>
          <p:nvPr/>
        </p:nvSpPr>
        <p:spPr>
          <a:xfrm>
            <a:off x="9946433" y="3030712"/>
            <a:ext cx="1242646" cy="20906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5863839-1A88-3DFA-A18E-85A2D6D1597D}"/>
              </a:ext>
            </a:extLst>
          </p:cNvPr>
          <p:cNvSpPr txBox="1"/>
          <p:nvPr/>
        </p:nvSpPr>
        <p:spPr>
          <a:xfrm>
            <a:off x="52590" y="5595558"/>
            <a:ext cx="61012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latin typeface="Calibri" panose="020F0502020204030204" pitchFamily="34" charset="0"/>
                <a:ea typeface="DengXian" panose="02010600030101010101" pitchFamily="2" charset="-122"/>
              </a:rPr>
              <a:t>The number of RBP mutations basically increases with aging.</a:t>
            </a: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2E10827C-493A-90F6-84CC-C51811353FAD}"/>
              </a:ext>
            </a:extLst>
          </p:cNvPr>
          <p:cNvSpPr/>
          <p:nvPr/>
        </p:nvSpPr>
        <p:spPr>
          <a:xfrm>
            <a:off x="9937019" y="2243924"/>
            <a:ext cx="1508368" cy="20906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3EB118CD-D641-A46C-7507-55EB8DDBE668}"/>
              </a:ext>
            </a:extLst>
          </p:cNvPr>
          <p:cNvCxnSpPr/>
          <p:nvPr/>
        </p:nvCxnSpPr>
        <p:spPr>
          <a:xfrm>
            <a:off x="0" y="575036"/>
            <a:ext cx="1220400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3DD180E0-953C-F968-F12B-E5496F40207D}"/>
              </a:ext>
            </a:extLst>
          </p:cNvPr>
          <p:cNvSpPr txBox="1"/>
          <p:nvPr/>
        </p:nvSpPr>
        <p:spPr>
          <a:xfrm>
            <a:off x="6853390" y="5595558"/>
            <a:ext cx="44708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/>
              <a:t>RBP mutation categories vary with aging.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25472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8" grpId="0" animBg="1"/>
      <p:bldP spid="10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4675</TotalTime>
  <Words>632</Words>
  <Application>Microsoft Office PowerPoint</Application>
  <PresentationFormat>宽屏</PresentationFormat>
  <Paragraphs>101</Paragraphs>
  <Slides>15</Slides>
  <Notes>14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1" baseType="lpstr">
      <vt:lpstr>-apple-system</vt:lpstr>
      <vt:lpstr>等线</vt:lpstr>
      <vt:lpstr>ElsevierGulliver</vt:lpstr>
      <vt:lpstr>Arial</vt:lpstr>
      <vt:lpstr>Calibri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Acknowledgement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革辛 刘</dc:creator>
  <cp:lastModifiedBy>革辛 刘</cp:lastModifiedBy>
  <cp:revision>449</cp:revision>
  <dcterms:created xsi:type="dcterms:W3CDTF">2024-10-06T17:13:35Z</dcterms:created>
  <dcterms:modified xsi:type="dcterms:W3CDTF">2024-10-18T05:51:19Z</dcterms:modified>
</cp:coreProperties>
</file>